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65" r:id="rId5"/>
    <p:sldId id="267" r:id="rId6"/>
    <p:sldId id="268" r:id="rId7"/>
    <p:sldId id="270" r:id="rId8"/>
    <p:sldId id="260" r:id="rId9"/>
    <p:sldId id="261" r:id="rId10"/>
    <p:sldId id="262" r:id="rId11"/>
    <p:sldId id="269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8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E07C-7CAE-42D0-BC56-F2A2F1B0554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A3DCA92-D275-442C-8FA0-4329925933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E07C-7CAE-42D0-BC56-F2A2F1B0554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CA92-D275-442C-8FA0-4329925933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A3DCA92-D275-442C-8FA0-4329925933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E07C-7CAE-42D0-BC56-F2A2F1B0554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E07C-7CAE-42D0-BC56-F2A2F1B0554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A3DCA92-D275-442C-8FA0-4329925933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E07C-7CAE-42D0-BC56-F2A2F1B0554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A3DCA92-D275-442C-8FA0-4329925933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D11E07C-7CAE-42D0-BC56-F2A2F1B0554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CA92-D275-442C-8FA0-4329925933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E07C-7CAE-42D0-BC56-F2A2F1B0554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A3DCA92-D275-442C-8FA0-4329925933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E07C-7CAE-42D0-BC56-F2A2F1B0554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A3DCA92-D275-442C-8FA0-4329925933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E07C-7CAE-42D0-BC56-F2A2F1B0554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3DCA92-D275-442C-8FA0-4329925933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A3DCA92-D275-442C-8FA0-4329925933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E07C-7CAE-42D0-BC56-F2A2F1B0554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A3DCA92-D275-442C-8FA0-4329925933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D11E07C-7CAE-42D0-BC56-F2A2F1B0554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D11E07C-7CAE-42D0-BC56-F2A2F1B0554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A3DCA92-D275-442C-8FA0-4329925933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milovarpro.ru/calc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dia.foxford.ru/soft-skills/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himya.ru/kak-vyrastit-kristall.html" TargetMode="External"/><Relationship Id="rId2" Type="http://schemas.openxmlformats.org/officeDocument/2006/relationships/hyperlink" Target="https://www.kristallikov.net/page6.html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4581128"/>
            <a:ext cx="5680720" cy="1752600"/>
          </a:xfrm>
        </p:spPr>
        <p:txBody>
          <a:bodyPr/>
          <a:lstStyle/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лицей № 470</a:t>
            </a:r>
          </a:p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химии </a:t>
            </a:r>
          </a:p>
          <a:p>
            <a:r>
              <a:rPr lang="ru-RU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Адонина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Н.П.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1752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Проект как подготовка к исследовательской деятельности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Dfh80tLkL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2805" t="7317" r="8537" b="19512"/>
          <a:stretch>
            <a:fillRect/>
          </a:stretch>
        </p:blipFill>
        <p:spPr>
          <a:xfrm>
            <a:off x="611560" y="3861048"/>
            <a:ext cx="3286148" cy="2143140"/>
          </a:xfrm>
        </p:spPr>
      </p:pic>
      <p:pic>
        <p:nvPicPr>
          <p:cNvPr id="5" name="Рисунок 4" descr="fPphAT98-Y0.jpg"/>
          <p:cNvPicPr>
            <a:picLocks noChangeAspect="1"/>
          </p:cNvPicPr>
          <p:nvPr/>
        </p:nvPicPr>
        <p:blipFill>
          <a:blip r:embed="rId3" cstate="print"/>
          <a:srcRect b="18397"/>
          <a:stretch>
            <a:fillRect/>
          </a:stretch>
        </p:blipFill>
        <p:spPr>
          <a:xfrm>
            <a:off x="4932040" y="4005064"/>
            <a:ext cx="3500462" cy="21423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5576" y="2492896"/>
            <a:ext cx="24352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 Пенообразование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3212976"/>
            <a:ext cx="3393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Б) Очищающие возможности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0152" y="3573016"/>
            <a:ext cx="1211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рН</a:t>
            </a:r>
            <a:r>
              <a:rPr lang="ru-RU" dirty="0" smtClean="0"/>
              <a:t> среды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929158" y="1412776"/>
            <a:ext cx="42148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Растворимость и образование растворов с массовой долей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30 сек взбивания: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76056" y="2420888"/>
            <a:ext cx="268887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Детское -0,5% ; </a:t>
            </a:r>
          </a:p>
          <a:p>
            <a:pPr marL="342900" indent="-342900">
              <a:buAutoNum type="arabicPeriod"/>
            </a:pPr>
            <a:r>
              <a:rPr lang="ru-RU" dirty="0" smtClean="0"/>
              <a:t>Хозяйственное-1% ;</a:t>
            </a:r>
          </a:p>
          <a:p>
            <a:pPr marL="342900" indent="-342900">
              <a:buAutoNum type="arabicPeriod"/>
            </a:pPr>
            <a:r>
              <a:rPr lang="ru-RU" dirty="0" smtClean="0"/>
              <a:t>Натуральное-  2,5%</a:t>
            </a:r>
            <a:endParaRPr lang="ru-RU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67544" y="404664"/>
            <a:ext cx="5572164" cy="1989166"/>
          </a:xfrm>
          <a:prstGeom prst="rect">
            <a:avLst/>
          </a:prstGeom>
        </p:spPr>
        <p:txBody>
          <a:bodyPr vert="horz" anchor="b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Сравнение свойств мыла: </a:t>
            </a:r>
            <a:b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1.детского</a:t>
            </a:r>
            <a:b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2. хозяйственного</a:t>
            </a:r>
            <a:b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3. натурального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39552" y="548680"/>
            <a:ext cx="806489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 все учащиеся хотят, да и могут от проекта перейди к исследовательской деятельности.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Не любой проект, который уже является готовым продуктом, нужно дальше изучать и исследовать.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Исследовательская деятельность, особенно экспериментального характера, требует серьезной помощи учителя, для этого необходима мотивация не только ученика, но и учителя.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Для экспериментальной работы требуется определенная серьезная материальная база, которой школы не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всегда располагает.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67544" y="3140968"/>
            <a:ext cx="828092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Примерная основная образовательная программа образовательного учреждения. Основная школа / [сост. Е.С.Савинов]. — М.: Просвещение, 2011. — 454 с.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Сергеев И.С. Как организовать проектную деятельность учащихся: практическое пособие для работников общеобразовательных учреждений. – М.: АРКТИ, 2003.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628800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Буйлова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Л. Н. Общее и особенное в соотношении понятий «дополнительное образование детей»и «внеурочная деятельность»... Молодой учёный Научный журнал № 23 (103) / 2015 с. 930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124744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Письмо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РФ от 12 мая 2011 г. № 03–296).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5877272"/>
            <a:ext cx="33053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https://milovarpro.ru/calc/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267744" y="476672"/>
            <a:ext cx="2209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5589240"/>
            <a:ext cx="5833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Мыльный калькулятор.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Режим доступа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Определение. Цель.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1340768"/>
            <a:ext cx="4032448" cy="415498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Исследовательская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деятельность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– связанна с решением учащимися творческой,  научной,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исследовательской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задачи с заранее неизвестным результатом.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решить проблему исследования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412776"/>
            <a:ext cx="4608512" cy="415498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Проектная деятельность –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способствует воспитанию самостоятельности, инициативности,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ответственности,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повышению мотивации и эффективности учебной деятельности»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[3, с. 21].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Имеет ограничения во времени.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прийти к какому-то выводу или создать продукт или услугу.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Этапы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276872"/>
            <a:ext cx="41044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5 П»: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Проблема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Планирование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Поиск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Презентация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Продукт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2132856"/>
            <a:ext cx="47880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Проблема.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Изучение теории, посвященной данной проблематике.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Подбор методик исследования и практическое овладение ими.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Сбор собственного материала, его анализ и обобщение.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Научный комментарий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42900" indent="-342900">
              <a:buAutoNum type="arabicPeriod"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Собственные выводы.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772816"/>
            <a:ext cx="371550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Исследовательская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деятельность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844824"/>
            <a:ext cx="2787943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Проектная деятельность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Деятельность направлена 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23928" y="1412776"/>
            <a:ext cx="5040560" cy="48013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Исследовательская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/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неоднозначность,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проблемность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материала;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 выделения нескольких версий, гипотез в избранной проблеме, их адекватное формулирование;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 развитие навыка работы с разными версиями (методики сбора материала, сравнения и др.);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4) работа с первоисточниками;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5) развитие навыков анализа и принятия решения на основе анализа одной версии в качестве истинной.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916832"/>
            <a:ext cx="3384376" cy="3416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предметные результаты;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формирование универсальных, гибких умений и навыков (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soft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skills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конкретных, прикладных навыков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hard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skills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412776"/>
            <a:ext cx="133081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Проектная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43608" y="332656"/>
            <a:ext cx="6480720" cy="104644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Проектно-исследовательская работа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«Кристаллы и особенности их выращивания»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372200" y="1196752"/>
            <a:ext cx="196810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Ученицы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9А класса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Энтиной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Влады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1196752"/>
          <a:ext cx="5976663" cy="3195562"/>
        </p:xfrm>
        <a:graphic>
          <a:graphicData uri="http://schemas.openxmlformats.org/drawingml/2006/table">
            <a:tbl>
              <a:tblPr/>
              <a:tblGrid>
                <a:gridCol w="4718419"/>
                <a:gridCol w="1258244"/>
              </a:tblGrid>
              <a:tr h="144017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Введение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2" marR="461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2" marR="461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9417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Теоретическая 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часть</a:t>
                      </a: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1.1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История 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кристаллографии</a:t>
                      </a: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1.2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Основные понятия о 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кристаллах</a:t>
                      </a: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1.3.Геометрическая кристаллография               </a:t>
                      </a: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1.4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Применение</a:t>
                      </a:r>
                      <a:r>
                        <a:rPr lang="ru-RU" sz="20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кристаллов                                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2" marR="461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2" marR="461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300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Практическая часть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2" marR="461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2" marR="461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5515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Выводы по эксперименту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2" marR="461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2" marR="461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5515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Заключение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2" marR="461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2" marR="461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55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Литература                                                                 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2" marR="461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82" marR="461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051" name="Рисунок 2"/>
          <p:cNvPicPr>
            <a:picLocks noChangeAspect="1" noChangeArrowheads="1"/>
          </p:cNvPicPr>
          <p:nvPr/>
        </p:nvPicPr>
        <p:blipFill>
          <a:blip r:embed="rId2" cstate="print"/>
          <a:srcRect t="32063"/>
          <a:stretch>
            <a:fillRect/>
          </a:stretch>
        </p:blipFill>
        <p:spPr bwMode="auto">
          <a:xfrm>
            <a:off x="5580112" y="1844824"/>
            <a:ext cx="135186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Рисунок 14" descr="C:\Users\Angela\Pictures\Фотографии Влады\Школа\Проект по химии\IMG_2070.JPG"/>
          <p:cNvPicPr>
            <a:picLocks noChangeAspect="1" noChangeArrowheads="1"/>
          </p:cNvPicPr>
          <p:nvPr/>
        </p:nvPicPr>
        <p:blipFill>
          <a:blip r:embed="rId3" cstate="print"/>
          <a:srcRect l="11597" t="11320" r="31361" b="13654"/>
          <a:stretch>
            <a:fillRect/>
          </a:stretch>
        </p:blipFill>
        <p:spPr bwMode="auto">
          <a:xfrm>
            <a:off x="7380312" y="1844824"/>
            <a:ext cx="13906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Рисунок 18" descr="C:\Users\Angela\Pictures\Фотографии Влады\Школа\Проект по химии\20200116_2207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4365104"/>
            <a:ext cx="2808312" cy="210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Рисунок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3501008"/>
            <a:ext cx="202635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Рисунок 1" descr="http:///Proekti/Himiya/Kondratiev_F/image0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4437112"/>
            <a:ext cx="36957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323528" y="332656"/>
            <a:ext cx="842493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Литература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Буканов В.В. Цветные камни. Энциклопедия/ В.В. Буканов.- Прага: изд. «Гранит» , 2006 -419с.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Вебстер Р. Энергия кристаллов для начинающих/ Р. Вебстер- Москва: изд.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Фаир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», 2020 -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256с.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Картонова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Л. В. Основы кристаллографии: учеб. пособие/ Л. В.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Картонова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Владим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университет им. А. Г. и Н. Г.Столетовых. –Владимир, 2015.–80 с.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Холл Дж. Энциклопедия кристаллов/ Дж. Холл - Москва: изд.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КоЛибри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», 2019. -288 с.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Выращивание кристаллов. Как вырастить кристалл. [Электронный ресурс] Режим доступа: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https://www.kristallikov.net/page6.html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Himya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Секреты химии. [Электронный ресурс] Режим доступа: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https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://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himya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.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ru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kak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-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vyrastit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-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kristall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.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html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372200" y="1628800"/>
            <a:ext cx="22322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ученик 9 Б класса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Андреев Станислав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51520" y="260648"/>
            <a:ext cx="8604448" cy="12003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Проектно - исследовательская работа: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«Щелочная среда моющих средств: влияние на организм человека»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284242"/>
          <a:ext cx="5931159" cy="5349117"/>
        </p:xfrm>
        <a:graphic>
          <a:graphicData uri="http://schemas.openxmlformats.org/drawingml/2006/table">
            <a:tbl>
              <a:tblPr/>
              <a:tblGrid>
                <a:gridCol w="432048"/>
                <a:gridCol w="4766005"/>
                <a:gridCol w="733106"/>
              </a:tblGrid>
              <a:tr h="445074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928" marR="6692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Введение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928" marR="6692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928" marR="6692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3401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928" marR="6692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Теоретическая часть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1.1. История моющих средств                                                                           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1.2. Основные виды соды: каустическая, кристаллическая, кальцинированная, пищевая.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1.3. </a:t>
                      </a:r>
                      <a:r>
                        <a:rPr lang="ru-RU" sz="1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Химические основы для изготовления мыла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1.4. О мифах и реальности щелочной среды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928" marR="6692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 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928" marR="6692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2267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II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928" marR="6692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Практическая часть 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2.1. </a:t>
                      </a:r>
                      <a:r>
                        <a:rPr lang="ru-RU" sz="1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Характеристики мыла</a:t>
                      </a: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2.2. Характеристика основных компонентов изготовляемого мыла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2.3. Технология приготовления мыла 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2.4. Эксперимент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928" marR="6692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928" marR="6692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6827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III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928" marR="6692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Выводы по эксперименту и заключение                                                                                                         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928" marR="6692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928" marR="6692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045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 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928" marR="6692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Литература </a:t>
                      </a:r>
                      <a:r>
                        <a:rPr lang="en-US" sz="1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                                                                                       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928" marR="6692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928" marR="6692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7651" name="Рисунок 6" descr="C:\Users\Наташа\Downloads\20191227_164635.jpg"/>
          <p:cNvPicPr>
            <a:picLocks noChangeAspect="1" noChangeArrowheads="1"/>
          </p:cNvPicPr>
          <p:nvPr/>
        </p:nvPicPr>
        <p:blipFill>
          <a:blip r:embed="rId2" cstate="print"/>
          <a:srcRect t="19778" b="26666"/>
          <a:stretch>
            <a:fillRect/>
          </a:stretch>
        </p:blipFill>
        <p:spPr bwMode="auto">
          <a:xfrm>
            <a:off x="5724128" y="2996952"/>
            <a:ext cx="3240360" cy="130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6408712" cy="5715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/>
              </a:rPr>
              <a:t>Компоненты</a:t>
            </a:r>
            <a:r>
              <a:rPr lang="ru-RU" b="1" dirty="0" smtClean="0"/>
              <a:t> </a:t>
            </a:r>
            <a:r>
              <a:rPr lang="ru-RU" b="1" dirty="0" smtClean="0">
                <a:effectLst/>
              </a:rPr>
              <a:t>мыла</a:t>
            </a:r>
            <a:r>
              <a:rPr lang="ru-RU" b="1" dirty="0" smtClean="0"/>
              <a:t>, </a:t>
            </a:r>
            <a:r>
              <a:rPr lang="ru-RU" b="1" dirty="0" smtClean="0">
                <a:effectLst/>
              </a:rPr>
              <a:t>разработанные</a:t>
            </a:r>
            <a:r>
              <a:rPr lang="ru-RU" b="1" dirty="0" smtClean="0"/>
              <a:t> </a:t>
            </a:r>
            <a:r>
              <a:rPr lang="ru-RU" b="1" dirty="0" smtClean="0">
                <a:effectLst/>
              </a:rPr>
              <a:t>учащимся</a:t>
            </a:r>
            <a:endParaRPr lang="ru-RU" b="1" dirty="0">
              <a:effectLst/>
            </a:endParaRPr>
          </a:p>
        </p:txBody>
      </p:sp>
      <p:pic>
        <p:nvPicPr>
          <p:cNvPr id="4" name="Содержимое 3" descr="20191227_1050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5594" b="17945"/>
          <a:stretch>
            <a:fillRect/>
          </a:stretch>
        </p:blipFill>
        <p:spPr>
          <a:xfrm>
            <a:off x="5292080" y="4437111"/>
            <a:ext cx="3600400" cy="1949417"/>
          </a:xfr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95536" y="1444134"/>
            <a:ext cx="828092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Свиной жир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дает жесткий и белый кусок мыла с маленькой, кремовой, стабильной пеной (содержит натуральный глицерин, необходимый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смягчения кожи)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Бабассу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масло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повышает очищающие качества, а также повышает пузырчатость пены, увлажняет и питает кожу.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Кокосовое масло, рафинированное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повышает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кремовость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пены,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увлажняет кожу, улучшает её внешний вид.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Оливковое масло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увлажняет и питает кожу.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Касторовое масло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увлажняет кожу.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686568" cy="49006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Приготовление мыла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20191227_1518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196752"/>
            <a:ext cx="2970330" cy="3960440"/>
          </a:xfrm>
        </p:spPr>
      </p:pic>
      <p:pic>
        <p:nvPicPr>
          <p:cNvPr id="5" name="Рисунок 4" descr="20191227_1627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980728"/>
            <a:ext cx="3006334" cy="40084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5301208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После 4,5 часов эксперимента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652120" y="5301208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После 7 часов эксперимента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133</TotalTime>
  <Words>798</Words>
  <Application>Microsoft Office PowerPoint</Application>
  <PresentationFormat>Экран (4:3)</PresentationFormat>
  <Paragraphs>134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Официальная</vt:lpstr>
      <vt:lpstr>Проект как подготовка к исследовательской деятельности </vt:lpstr>
      <vt:lpstr>Определение. Цель.</vt:lpstr>
      <vt:lpstr>Этапы</vt:lpstr>
      <vt:lpstr>Деятельность направлена на</vt:lpstr>
      <vt:lpstr>Презентация PowerPoint</vt:lpstr>
      <vt:lpstr>Презентация PowerPoint</vt:lpstr>
      <vt:lpstr>Презентация PowerPoint</vt:lpstr>
      <vt:lpstr>Компоненты мыла, разработанные учащимся</vt:lpstr>
      <vt:lpstr>Приготовление мыла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как подготовка к исследовательской деятельности</dc:title>
  <dc:creator>Наталья</dc:creator>
  <cp:lastModifiedBy>ИРА</cp:lastModifiedBy>
  <cp:revision>16</cp:revision>
  <dcterms:created xsi:type="dcterms:W3CDTF">2022-02-20T00:10:05Z</dcterms:created>
  <dcterms:modified xsi:type="dcterms:W3CDTF">2022-02-21T12:33:20Z</dcterms:modified>
</cp:coreProperties>
</file>