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4563D-D507-4F4D-A690-A42821C53F1B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C1B8E0-9F92-4E8A-A4E3-BF1937F8B77C}">
      <dgm:prSet phldrT="[Текст]" custT="1"/>
      <dgm:spPr/>
      <dgm:t>
        <a:bodyPr/>
        <a:lstStyle/>
        <a:p>
          <a:r>
            <a:rPr lang="ru-RU" sz="2000" dirty="0"/>
            <a:t>Эмпирические </a:t>
          </a:r>
        </a:p>
      </dgm:t>
    </dgm:pt>
    <dgm:pt modelId="{0B744113-511B-4364-844C-2E3AC607C7B3}" type="parTrans" cxnId="{7A4623C5-A8C6-4404-8578-38ED098CA7E9}">
      <dgm:prSet/>
      <dgm:spPr/>
      <dgm:t>
        <a:bodyPr/>
        <a:lstStyle/>
        <a:p>
          <a:endParaRPr lang="ru-RU"/>
        </a:p>
      </dgm:t>
    </dgm:pt>
    <dgm:pt modelId="{CDFF78EF-6594-4BE0-A52F-3E900FE60DEC}" type="sibTrans" cxnId="{7A4623C5-A8C6-4404-8578-38ED098CA7E9}">
      <dgm:prSet/>
      <dgm:spPr/>
      <dgm:t>
        <a:bodyPr/>
        <a:lstStyle/>
        <a:p>
          <a:endParaRPr lang="ru-RU"/>
        </a:p>
      </dgm:t>
    </dgm:pt>
    <dgm:pt modelId="{DB49A1A6-B11A-4686-A9D9-AE943C6202A5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Наблюдение, опрос, анкетирование, тестирование, фотографирование, измерение, сравнение</a:t>
          </a:r>
        </a:p>
      </dgm:t>
    </dgm:pt>
    <dgm:pt modelId="{4283909A-4143-4677-8CD9-6BC69AC899F8}" type="parTrans" cxnId="{BE4D7E86-AEC8-4A4D-B545-A6F633CF45D5}">
      <dgm:prSet/>
      <dgm:spPr/>
      <dgm:t>
        <a:bodyPr/>
        <a:lstStyle/>
        <a:p>
          <a:endParaRPr lang="ru-RU"/>
        </a:p>
      </dgm:t>
    </dgm:pt>
    <dgm:pt modelId="{7CD6E1B0-F1E0-43EF-8F5B-06F5E9208788}" type="sibTrans" cxnId="{BE4D7E86-AEC8-4A4D-B545-A6F633CF45D5}">
      <dgm:prSet/>
      <dgm:spPr/>
      <dgm:t>
        <a:bodyPr/>
        <a:lstStyle/>
        <a:p>
          <a:endParaRPr lang="ru-RU"/>
        </a:p>
      </dgm:t>
    </dgm:pt>
    <dgm:pt modelId="{4CAFFB82-9B32-4875-9AB6-59AE6D51554E}">
      <dgm:prSet phldrT="[Текст]" custT="1"/>
      <dgm:spPr/>
      <dgm:t>
        <a:bodyPr/>
        <a:lstStyle/>
        <a:p>
          <a:r>
            <a:rPr lang="ru-RU" sz="2000" dirty="0"/>
            <a:t>Экспериментально-теоритические</a:t>
          </a:r>
        </a:p>
      </dgm:t>
    </dgm:pt>
    <dgm:pt modelId="{D359F3A6-1578-4ED3-8D11-849B86F6B4F1}" type="parTrans" cxnId="{CDBAD245-3877-4DAD-8971-0351673EDC50}">
      <dgm:prSet/>
      <dgm:spPr/>
      <dgm:t>
        <a:bodyPr/>
        <a:lstStyle/>
        <a:p>
          <a:endParaRPr lang="ru-RU"/>
        </a:p>
      </dgm:t>
    </dgm:pt>
    <dgm:pt modelId="{8E2C44F0-D17D-46E6-B621-D641D85CB8CC}" type="sibTrans" cxnId="{CDBAD245-3877-4DAD-8971-0351673EDC50}">
      <dgm:prSet/>
      <dgm:spPr/>
      <dgm:t>
        <a:bodyPr/>
        <a:lstStyle/>
        <a:p>
          <a:endParaRPr lang="ru-RU"/>
        </a:p>
      </dgm:t>
    </dgm:pt>
    <dgm:pt modelId="{3EE56101-20BC-496D-9AF5-3A584275C648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Эксперимент, лабораторный опыт, анализ, моделирование, гипотетический</a:t>
          </a:r>
        </a:p>
      </dgm:t>
    </dgm:pt>
    <dgm:pt modelId="{0BE89ECB-2031-408D-B8A5-0978E8D50875}" type="parTrans" cxnId="{AB8D1A31-4A04-4424-BE91-CE8F2C4DB53D}">
      <dgm:prSet/>
      <dgm:spPr/>
      <dgm:t>
        <a:bodyPr/>
        <a:lstStyle/>
        <a:p>
          <a:endParaRPr lang="ru-RU"/>
        </a:p>
      </dgm:t>
    </dgm:pt>
    <dgm:pt modelId="{E057EFCF-C83F-4663-977A-F3CD450D2F63}" type="sibTrans" cxnId="{AB8D1A31-4A04-4424-BE91-CE8F2C4DB53D}">
      <dgm:prSet/>
      <dgm:spPr/>
      <dgm:t>
        <a:bodyPr/>
        <a:lstStyle/>
        <a:p>
          <a:endParaRPr lang="ru-RU"/>
        </a:p>
      </dgm:t>
    </dgm:pt>
    <dgm:pt modelId="{C5BBB7B5-DEA0-49A3-92B8-D4038B72584A}">
      <dgm:prSet phldrT="[Текст]" custT="1"/>
      <dgm:spPr/>
      <dgm:t>
        <a:bodyPr/>
        <a:lstStyle/>
        <a:p>
          <a:r>
            <a:rPr lang="ru-RU" sz="2000" dirty="0"/>
            <a:t>Теоритические </a:t>
          </a:r>
        </a:p>
      </dgm:t>
    </dgm:pt>
    <dgm:pt modelId="{FC8C04A8-238F-4324-8656-92991511BA71}" type="parTrans" cxnId="{5DE3FA23-85EB-4D7B-A41E-74105114C33A}">
      <dgm:prSet/>
      <dgm:spPr/>
      <dgm:t>
        <a:bodyPr/>
        <a:lstStyle/>
        <a:p>
          <a:endParaRPr lang="ru-RU"/>
        </a:p>
      </dgm:t>
    </dgm:pt>
    <dgm:pt modelId="{7A2C7520-627A-44DA-B774-C2002697B0C7}" type="sibTrans" cxnId="{5DE3FA23-85EB-4D7B-A41E-74105114C33A}">
      <dgm:prSet/>
      <dgm:spPr/>
      <dgm:t>
        <a:bodyPr/>
        <a:lstStyle/>
        <a:p>
          <a:endParaRPr lang="ru-RU"/>
        </a:p>
      </dgm:t>
    </dgm:pt>
    <dgm:pt modelId="{0FA3AD11-3BBE-4E90-A89A-B4BBC9477B4E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Изучение и обобщение, формализация, анализ и синтез </a:t>
          </a:r>
        </a:p>
      </dgm:t>
    </dgm:pt>
    <dgm:pt modelId="{D2C6500D-795D-4C5B-BE30-0DFE013A00FA}" type="parTrans" cxnId="{904F44E1-253B-43A5-B55C-2BFEA431C3EC}">
      <dgm:prSet/>
      <dgm:spPr/>
      <dgm:t>
        <a:bodyPr/>
        <a:lstStyle/>
        <a:p>
          <a:endParaRPr lang="ru-RU"/>
        </a:p>
      </dgm:t>
    </dgm:pt>
    <dgm:pt modelId="{3C69C005-D925-4EFD-8E40-2DC4027EAAC8}" type="sibTrans" cxnId="{904F44E1-253B-43A5-B55C-2BFEA431C3EC}">
      <dgm:prSet/>
      <dgm:spPr/>
      <dgm:t>
        <a:bodyPr/>
        <a:lstStyle/>
        <a:p>
          <a:endParaRPr lang="ru-RU"/>
        </a:p>
      </dgm:t>
    </dgm:pt>
    <dgm:pt modelId="{7989B6B2-8BED-4E0E-A5AA-46A3F0122F7C}" type="pres">
      <dgm:prSet presAssocID="{4684563D-D507-4F4D-A690-A42821C53F1B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F6818417-F1AC-42AC-BBE5-3A600FFD163F}" type="pres">
      <dgm:prSet presAssocID="{03C1B8E0-9F92-4E8A-A4E3-BF1937F8B77C}" presName="horFlow" presStyleCnt="0"/>
      <dgm:spPr/>
    </dgm:pt>
    <dgm:pt modelId="{F2E0F8A0-818B-48C3-AA98-B08761D8AF8F}" type="pres">
      <dgm:prSet presAssocID="{03C1B8E0-9F92-4E8A-A4E3-BF1937F8B77C}" presName="bigChev" presStyleLbl="node1" presStyleIdx="0" presStyleCnt="3" custScaleX="108686" custLinFactNeighborX="2367" custLinFactNeighborY="-621"/>
      <dgm:spPr/>
    </dgm:pt>
    <dgm:pt modelId="{FF656EBF-F63D-42D3-9AD4-96134E4C7616}" type="pres">
      <dgm:prSet presAssocID="{4283909A-4143-4677-8CD9-6BC69AC899F8}" presName="parTrans" presStyleCnt="0"/>
      <dgm:spPr/>
    </dgm:pt>
    <dgm:pt modelId="{29F8BD8E-7A7E-4BE3-A537-4AAC2845C9EE}" type="pres">
      <dgm:prSet presAssocID="{DB49A1A6-B11A-4686-A9D9-AE943C6202A5}" presName="node" presStyleLbl="alignAccFollowNode1" presStyleIdx="0" presStyleCnt="3" custScaleX="207475">
        <dgm:presLayoutVars>
          <dgm:bulletEnabled val="1"/>
        </dgm:presLayoutVars>
      </dgm:prSet>
      <dgm:spPr/>
    </dgm:pt>
    <dgm:pt modelId="{9AC33BAA-A6C6-4313-B0EB-F9B91065E770}" type="pres">
      <dgm:prSet presAssocID="{03C1B8E0-9F92-4E8A-A4E3-BF1937F8B77C}" presName="vSp" presStyleCnt="0"/>
      <dgm:spPr/>
    </dgm:pt>
    <dgm:pt modelId="{9013A879-198B-428D-829B-8A0166E3D33B}" type="pres">
      <dgm:prSet presAssocID="{4CAFFB82-9B32-4875-9AB6-59AE6D51554E}" presName="horFlow" presStyleCnt="0"/>
      <dgm:spPr/>
    </dgm:pt>
    <dgm:pt modelId="{09F7F1F3-96DF-4100-8F3D-A80223545703}" type="pres">
      <dgm:prSet presAssocID="{4CAFFB82-9B32-4875-9AB6-59AE6D51554E}" presName="bigChev" presStyleLbl="node1" presStyleIdx="1" presStyleCnt="3" custScaleX="116289"/>
      <dgm:spPr/>
    </dgm:pt>
    <dgm:pt modelId="{20446336-F06C-41BE-A50F-80AB7E9B71AA}" type="pres">
      <dgm:prSet presAssocID="{0BE89ECB-2031-408D-B8A5-0978E8D50875}" presName="parTrans" presStyleCnt="0"/>
      <dgm:spPr/>
    </dgm:pt>
    <dgm:pt modelId="{FF7CB3BA-3A3B-47EA-AAA4-E6EB6129028A}" type="pres">
      <dgm:prSet presAssocID="{3EE56101-20BC-496D-9AF5-3A584275C648}" presName="node" presStyleLbl="alignAccFollowNode1" presStyleIdx="1" presStyleCnt="3" custScaleX="205272">
        <dgm:presLayoutVars>
          <dgm:bulletEnabled val="1"/>
        </dgm:presLayoutVars>
      </dgm:prSet>
      <dgm:spPr/>
    </dgm:pt>
    <dgm:pt modelId="{B68B273D-D4AD-473B-A734-65E070020DDB}" type="pres">
      <dgm:prSet presAssocID="{4CAFFB82-9B32-4875-9AB6-59AE6D51554E}" presName="vSp" presStyleCnt="0"/>
      <dgm:spPr/>
    </dgm:pt>
    <dgm:pt modelId="{9FD70773-5A5E-4C18-8512-24B9F6AA7290}" type="pres">
      <dgm:prSet presAssocID="{C5BBB7B5-DEA0-49A3-92B8-D4038B72584A}" presName="horFlow" presStyleCnt="0"/>
      <dgm:spPr/>
    </dgm:pt>
    <dgm:pt modelId="{AD159D82-B508-4F86-B4C9-7FE9A57A8CE7}" type="pres">
      <dgm:prSet presAssocID="{C5BBB7B5-DEA0-49A3-92B8-D4038B72584A}" presName="bigChev" presStyleLbl="node1" presStyleIdx="2" presStyleCnt="3" custScaleX="106907"/>
      <dgm:spPr/>
    </dgm:pt>
    <dgm:pt modelId="{3288D074-CD41-4025-A084-70CAAF58BCFB}" type="pres">
      <dgm:prSet presAssocID="{D2C6500D-795D-4C5B-BE30-0DFE013A00FA}" presName="parTrans" presStyleCnt="0"/>
      <dgm:spPr/>
    </dgm:pt>
    <dgm:pt modelId="{D5904B76-8EF8-48A0-BC70-F82E813E4EF2}" type="pres">
      <dgm:prSet presAssocID="{0FA3AD11-3BBE-4E90-A89A-B4BBC9477B4E}" presName="node" presStyleLbl="alignAccFollowNode1" presStyleIdx="2" presStyleCnt="3" custScaleX="206533">
        <dgm:presLayoutVars>
          <dgm:bulletEnabled val="1"/>
        </dgm:presLayoutVars>
      </dgm:prSet>
      <dgm:spPr/>
    </dgm:pt>
  </dgm:ptLst>
  <dgm:cxnLst>
    <dgm:cxn modelId="{4DB49709-4C95-4FC0-8688-29C3DF7F7067}" type="presOf" srcId="{DB49A1A6-B11A-4686-A9D9-AE943C6202A5}" destId="{29F8BD8E-7A7E-4BE3-A537-4AAC2845C9EE}" srcOrd="0" destOrd="0" presId="urn:microsoft.com/office/officeart/2005/8/layout/lProcess3"/>
    <dgm:cxn modelId="{62D09823-FAEE-4BC0-A4A3-5BAF838755EF}" type="presOf" srcId="{3EE56101-20BC-496D-9AF5-3A584275C648}" destId="{FF7CB3BA-3A3B-47EA-AAA4-E6EB6129028A}" srcOrd="0" destOrd="0" presId="urn:microsoft.com/office/officeart/2005/8/layout/lProcess3"/>
    <dgm:cxn modelId="{5DE3FA23-85EB-4D7B-A41E-74105114C33A}" srcId="{4684563D-D507-4F4D-A690-A42821C53F1B}" destId="{C5BBB7B5-DEA0-49A3-92B8-D4038B72584A}" srcOrd="2" destOrd="0" parTransId="{FC8C04A8-238F-4324-8656-92991511BA71}" sibTransId="{7A2C7520-627A-44DA-B774-C2002697B0C7}"/>
    <dgm:cxn modelId="{AB8D1A31-4A04-4424-BE91-CE8F2C4DB53D}" srcId="{4CAFFB82-9B32-4875-9AB6-59AE6D51554E}" destId="{3EE56101-20BC-496D-9AF5-3A584275C648}" srcOrd="0" destOrd="0" parTransId="{0BE89ECB-2031-408D-B8A5-0978E8D50875}" sibTransId="{E057EFCF-C83F-4663-977A-F3CD450D2F63}"/>
    <dgm:cxn modelId="{CDBAD245-3877-4DAD-8971-0351673EDC50}" srcId="{4684563D-D507-4F4D-A690-A42821C53F1B}" destId="{4CAFFB82-9B32-4875-9AB6-59AE6D51554E}" srcOrd="1" destOrd="0" parTransId="{D359F3A6-1578-4ED3-8D11-849B86F6B4F1}" sibTransId="{8E2C44F0-D17D-46E6-B621-D641D85CB8CC}"/>
    <dgm:cxn modelId="{7D60CD47-38EA-4CA2-AB75-F0827E7EAF1B}" type="presOf" srcId="{4684563D-D507-4F4D-A690-A42821C53F1B}" destId="{7989B6B2-8BED-4E0E-A5AA-46A3F0122F7C}" srcOrd="0" destOrd="0" presId="urn:microsoft.com/office/officeart/2005/8/layout/lProcess3"/>
    <dgm:cxn modelId="{BE4D7E86-AEC8-4A4D-B545-A6F633CF45D5}" srcId="{03C1B8E0-9F92-4E8A-A4E3-BF1937F8B77C}" destId="{DB49A1A6-B11A-4686-A9D9-AE943C6202A5}" srcOrd="0" destOrd="0" parTransId="{4283909A-4143-4677-8CD9-6BC69AC899F8}" sibTransId="{7CD6E1B0-F1E0-43EF-8F5B-06F5E9208788}"/>
    <dgm:cxn modelId="{D8165D88-13A4-4FA9-A98E-6EC340098EC9}" type="presOf" srcId="{C5BBB7B5-DEA0-49A3-92B8-D4038B72584A}" destId="{AD159D82-B508-4F86-B4C9-7FE9A57A8CE7}" srcOrd="0" destOrd="0" presId="urn:microsoft.com/office/officeart/2005/8/layout/lProcess3"/>
    <dgm:cxn modelId="{D160DAA6-B182-46FC-85B7-92D748D5DEBF}" type="presOf" srcId="{4CAFFB82-9B32-4875-9AB6-59AE6D51554E}" destId="{09F7F1F3-96DF-4100-8F3D-A80223545703}" srcOrd="0" destOrd="0" presId="urn:microsoft.com/office/officeart/2005/8/layout/lProcess3"/>
    <dgm:cxn modelId="{7A4623C5-A8C6-4404-8578-38ED098CA7E9}" srcId="{4684563D-D507-4F4D-A690-A42821C53F1B}" destId="{03C1B8E0-9F92-4E8A-A4E3-BF1937F8B77C}" srcOrd="0" destOrd="0" parTransId="{0B744113-511B-4364-844C-2E3AC607C7B3}" sibTransId="{CDFF78EF-6594-4BE0-A52F-3E900FE60DEC}"/>
    <dgm:cxn modelId="{C5CCB5CB-8935-4803-8D34-2B553BDDB886}" type="presOf" srcId="{03C1B8E0-9F92-4E8A-A4E3-BF1937F8B77C}" destId="{F2E0F8A0-818B-48C3-AA98-B08761D8AF8F}" srcOrd="0" destOrd="0" presId="urn:microsoft.com/office/officeart/2005/8/layout/lProcess3"/>
    <dgm:cxn modelId="{89A2A2CF-7E71-4F04-AB54-E7DFD301F22B}" type="presOf" srcId="{0FA3AD11-3BBE-4E90-A89A-B4BBC9477B4E}" destId="{D5904B76-8EF8-48A0-BC70-F82E813E4EF2}" srcOrd="0" destOrd="0" presId="urn:microsoft.com/office/officeart/2005/8/layout/lProcess3"/>
    <dgm:cxn modelId="{904F44E1-253B-43A5-B55C-2BFEA431C3EC}" srcId="{C5BBB7B5-DEA0-49A3-92B8-D4038B72584A}" destId="{0FA3AD11-3BBE-4E90-A89A-B4BBC9477B4E}" srcOrd="0" destOrd="0" parTransId="{D2C6500D-795D-4C5B-BE30-0DFE013A00FA}" sibTransId="{3C69C005-D925-4EFD-8E40-2DC4027EAAC8}"/>
    <dgm:cxn modelId="{9AA853D5-1A58-4789-A9A0-E78AC7EF3D31}" type="presParOf" srcId="{7989B6B2-8BED-4E0E-A5AA-46A3F0122F7C}" destId="{F6818417-F1AC-42AC-BBE5-3A600FFD163F}" srcOrd="0" destOrd="0" presId="urn:microsoft.com/office/officeart/2005/8/layout/lProcess3"/>
    <dgm:cxn modelId="{A65BFB55-8DB4-4408-97FE-8F8D12A344A1}" type="presParOf" srcId="{F6818417-F1AC-42AC-BBE5-3A600FFD163F}" destId="{F2E0F8A0-818B-48C3-AA98-B08761D8AF8F}" srcOrd="0" destOrd="0" presId="urn:microsoft.com/office/officeart/2005/8/layout/lProcess3"/>
    <dgm:cxn modelId="{8026BCED-B71D-47B4-8F2C-1AB99C660898}" type="presParOf" srcId="{F6818417-F1AC-42AC-BBE5-3A600FFD163F}" destId="{FF656EBF-F63D-42D3-9AD4-96134E4C7616}" srcOrd="1" destOrd="0" presId="urn:microsoft.com/office/officeart/2005/8/layout/lProcess3"/>
    <dgm:cxn modelId="{08EF58D6-C320-4866-A000-509757EDE2B9}" type="presParOf" srcId="{F6818417-F1AC-42AC-BBE5-3A600FFD163F}" destId="{29F8BD8E-7A7E-4BE3-A537-4AAC2845C9EE}" srcOrd="2" destOrd="0" presId="urn:microsoft.com/office/officeart/2005/8/layout/lProcess3"/>
    <dgm:cxn modelId="{052D8E06-0B99-4A22-8625-5CB14E91DDE7}" type="presParOf" srcId="{7989B6B2-8BED-4E0E-A5AA-46A3F0122F7C}" destId="{9AC33BAA-A6C6-4313-B0EB-F9B91065E770}" srcOrd="1" destOrd="0" presId="urn:microsoft.com/office/officeart/2005/8/layout/lProcess3"/>
    <dgm:cxn modelId="{24F7F310-28E3-44D8-95F5-F7374E39C6B1}" type="presParOf" srcId="{7989B6B2-8BED-4E0E-A5AA-46A3F0122F7C}" destId="{9013A879-198B-428D-829B-8A0166E3D33B}" srcOrd="2" destOrd="0" presId="urn:microsoft.com/office/officeart/2005/8/layout/lProcess3"/>
    <dgm:cxn modelId="{B93C34CB-A939-44E3-A9C9-54BC155CB085}" type="presParOf" srcId="{9013A879-198B-428D-829B-8A0166E3D33B}" destId="{09F7F1F3-96DF-4100-8F3D-A80223545703}" srcOrd="0" destOrd="0" presId="urn:microsoft.com/office/officeart/2005/8/layout/lProcess3"/>
    <dgm:cxn modelId="{652E9D9E-5AFD-4478-AE94-D820D2A77099}" type="presParOf" srcId="{9013A879-198B-428D-829B-8A0166E3D33B}" destId="{20446336-F06C-41BE-A50F-80AB7E9B71AA}" srcOrd="1" destOrd="0" presId="urn:microsoft.com/office/officeart/2005/8/layout/lProcess3"/>
    <dgm:cxn modelId="{EE81D539-F574-42DD-8E85-B47DFFD830D8}" type="presParOf" srcId="{9013A879-198B-428D-829B-8A0166E3D33B}" destId="{FF7CB3BA-3A3B-47EA-AAA4-E6EB6129028A}" srcOrd="2" destOrd="0" presId="urn:microsoft.com/office/officeart/2005/8/layout/lProcess3"/>
    <dgm:cxn modelId="{69A878A8-9956-4A05-B00C-C541EC61B941}" type="presParOf" srcId="{7989B6B2-8BED-4E0E-A5AA-46A3F0122F7C}" destId="{B68B273D-D4AD-473B-A734-65E070020DDB}" srcOrd="3" destOrd="0" presId="urn:microsoft.com/office/officeart/2005/8/layout/lProcess3"/>
    <dgm:cxn modelId="{9BC087FC-1DF2-4EB9-B670-4868C2A07EA1}" type="presParOf" srcId="{7989B6B2-8BED-4E0E-A5AA-46A3F0122F7C}" destId="{9FD70773-5A5E-4C18-8512-24B9F6AA7290}" srcOrd="4" destOrd="0" presId="urn:microsoft.com/office/officeart/2005/8/layout/lProcess3"/>
    <dgm:cxn modelId="{8D96CC18-B45A-42E9-B11C-62C90D1F4028}" type="presParOf" srcId="{9FD70773-5A5E-4C18-8512-24B9F6AA7290}" destId="{AD159D82-B508-4F86-B4C9-7FE9A57A8CE7}" srcOrd="0" destOrd="0" presId="urn:microsoft.com/office/officeart/2005/8/layout/lProcess3"/>
    <dgm:cxn modelId="{1C1F04CB-E0DF-4777-955E-7A46BA7AA23D}" type="presParOf" srcId="{9FD70773-5A5E-4C18-8512-24B9F6AA7290}" destId="{3288D074-CD41-4025-A084-70CAAF58BCFB}" srcOrd="1" destOrd="0" presId="urn:microsoft.com/office/officeart/2005/8/layout/lProcess3"/>
    <dgm:cxn modelId="{4058D5E9-7063-42C3-9505-CAEC543A033A}" type="presParOf" srcId="{9FD70773-5A5E-4C18-8512-24B9F6AA7290}" destId="{D5904B76-8EF8-48A0-BC70-F82E813E4EF2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0F8A0-818B-48C3-AA98-B08761D8AF8F}">
      <dsp:nvSpPr>
        <dsp:cNvPr id="0" name=""/>
        <dsp:cNvSpPr/>
      </dsp:nvSpPr>
      <dsp:spPr>
        <a:xfrm>
          <a:off x="11233" y="685069"/>
          <a:ext cx="3266810" cy="12022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Эмпирические </a:t>
          </a:r>
        </a:p>
      </dsp:txBody>
      <dsp:txXfrm>
        <a:off x="612380" y="685069"/>
        <a:ext cx="2064517" cy="1202293"/>
      </dsp:txXfrm>
    </dsp:sp>
    <dsp:sp modelId="{29F8BD8E-7A7E-4BE3-A537-4AAC2845C9EE}">
      <dsp:nvSpPr>
        <dsp:cNvPr id="0" name=""/>
        <dsp:cNvSpPr/>
      </dsp:nvSpPr>
      <dsp:spPr>
        <a:xfrm>
          <a:off x="2878049" y="794730"/>
          <a:ext cx="5175999" cy="99790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Наблюдение, опрос, анкетирование, тестирование, фотографирование, измерение, сравнение</a:t>
          </a:r>
        </a:p>
      </dsp:txBody>
      <dsp:txXfrm>
        <a:off x="3377001" y="794730"/>
        <a:ext cx="4178096" cy="997903"/>
      </dsp:txXfrm>
    </dsp:sp>
    <dsp:sp modelId="{09F7F1F3-96DF-4100-8F3D-A80223545703}">
      <dsp:nvSpPr>
        <dsp:cNvPr id="0" name=""/>
        <dsp:cNvSpPr/>
      </dsp:nvSpPr>
      <dsp:spPr>
        <a:xfrm>
          <a:off x="1984" y="2063149"/>
          <a:ext cx="3495336" cy="12022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Экспериментально-теоритические</a:t>
          </a:r>
        </a:p>
      </dsp:txBody>
      <dsp:txXfrm>
        <a:off x="603131" y="2063149"/>
        <a:ext cx="2293043" cy="1202293"/>
      </dsp:txXfrm>
    </dsp:sp>
    <dsp:sp modelId="{FF7CB3BA-3A3B-47EA-AAA4-E6EB6129028A}">
      <dsp:nvSpPr>
        <dsp:cNvPr id="0" name=""/>
        <dsp:cNvSpPr/>
      </dsp:nvSpPr>
      <dsp:spPr>
        <a:xfrm>
          <a:off x="3106575" y="2165344"/>
          <a:ext cx="5121040" cy="99790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Эксперимент, лабораторный опыт, анализ, моделирование, гипотетический</a:t>
          </a:r>
        </a:p>
      </dsp:txBody>
      <dsp:txXfrm>
        <a:off x="3605527" y="2165344"/>
        <a:ext cx="4123137" cy="997903"/>
      </dsp:txXfrm>
    </dsp:sp>
    <dsp:sp modelId="{AD159D82-B508-4F86-B4C9-7FE9A57A8CE7}">
      <dsp:nvSpPr>
        <dsp:cNvPr id="0" name=""/>
        <dsp:cNvSpPr/>
      </dsp:nvSpPr>
      <dsp:spPr>
        <a:xfrm>
          <a:off x="1984" y="3433763"/>
          <a:ext cx="3213338" cy="12022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Теоритические </a:t>
          </a:r>
        </a:p>
      </dsp:txBody>
      <dsp:txXfrm>
        <a:off x="603131" y="3433763"/>
        <a:ext cx="2011045" cy="1202293"/>
      </dsp:txXfrm>
    </dsp:sp>
    <dsp:sp modelId="{D5904B76-8EF8-48A0-BC70-F82E813E4EF2}">
      <dsp:nvSpPr>
        <dsp:cNvPr id="0" name=""/>
        <dsp:cNvSpPr/>
      </dsp:nvSpPr>
      <dsp:spPr>
        <a:xfrm>
          <a:off x="2824577" y="3535958"/>
          <a:ext cx="5152499" cy="99790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Изучение и обобщение, формализация, анализ и синтез </a:t>
          </a:r>
        </a:p>
      </dsp:txBody>
      <dsp:txXfrm>
        <a:off x="3323529" y="3535958"/>
        <a:ext cx="4154596" cy="997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72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20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0818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72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7820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969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175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5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6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28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5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6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22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66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0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58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B20AF-225A-4CCE-9C8A-F04B4D1BAF52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90F3C1-6436-48CE-8DA3-F56329892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issledovatelskaya-deyatelnost-uchaschihsya-v-processe-izucheniya-estestvennonauchnih-predmetov-1039346.html" TargetMode="External"/><Relationship Id="rId2" Type="http://schemas.openxmlformats.org/officeDocument/2006/relationships/hyperlink" Target="https://rosuchebnik.ru/upload/iblock/733/733b6b3d76aab4abae1ff92989545fbf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images/search?tex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3168352"/>
          </a:xfrm>
        </p:spPr>
        <p:txBody>
          <a:bodyPr>
            <a:noAutofit/>
          </a:bodyPr>
          <a:lstStyle/>
          <a:p>
            <a:r>
              <a:rPr lang="ru-RU" sz="4000" b="1" dirty="0"/>
              <a:t>Исследовательская деятельность – необходимое средство развития современного ученика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Ю.Ю.</a:t>
            </a:r>
          </a:p>
          <a:p>
            <a:pPr algn="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ВР </a:t>
            </a:r>
          </a:p>
          <a:p>
            <a:pPr algn="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лицея № 470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67B87C-B3E6-4CE8-8DC7-30594246F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4799663"/>
            <a:ext cx="3348260" cy="116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9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382198"/>
            <a:ext cx="3600400" cy="585311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98790"/>
            <a:ext cx="4474840" cy="5793507"/>
          </a:xfr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Главная задача учителя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исследовательской активности,</a:t>
            </a: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поддержка любознательности,</a:t>
            </a: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стремления экспериментировать, самостоятельно искать истину.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61" y="1412775"/>
            <a:ext cx="3322339" cy="379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551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Список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70C0"/>
                </a:solidFill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https://rosuchebnik.ru/upload/iblock/733/733b6b3d76aab4abae1ff92989545fbf.pdf</a:t>
            </a:r>
            <a:r>
              <a:rPr lang="ru-RU" dirty="0">
                <a:solidFill>
                  <a:srgbClr val="0070C0"/>
                </a:solidFill>
                <a:ea typeface="Calibri"/>
                <a:cs typeface="Times New Roman"/>
              </a:rPr>
              <a:t> (21.02.2022)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70C0"/>
                </a:solidFill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https://infourok.ru/issledovatelskaya-deyatelnost-uchaschihsya-v-processe-izucheniya-estestvennonauchnih-predmetov-1039346.html</a:t>
            </a:r>
            <a:r>
              <a:rPr lang="ru-RU" u="sng" dirty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70C0"/>
                </a:solidFill>
                <a:ea typeface="Calibri"/>
                <a:cs typeface="Times New Roman"/>
              </a:rPr>
              <a:t>(21.02.2022)</a:t>
            </a:r>
          </a:p>
          <a:p>
            <a:r>
              <a:rPr lang="en-US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https://yandex.ru/images/search?text</a:t>
            </a:r>
            <a:r>
              <a:rPr lang="ru-RU" dirty="0">
                <a:solidFill>
                  <a:srgbClr val="0070C0"/>
                </a:solidFill>
              </a:rPr>
              <a:t>  (21.02.2022)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65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Исследование ? Проектирование?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5201" y="2132856"/>
            <a:ext cx="6591985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: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проектно-исследовательская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и исследовательская </a:t>
            </a:r>
          </a:p>
        </p:txBody>
      </p:sp>
    </p:spTree>
    <p:extLst>
      <p:ext uri="{BB962C8B-B14F-4D97-AF65-F5344CB8AC3E}">
        <p14:creationId xmlns:p14="http://schemas.microsoft.com/office/powerpoint/2010/main" val="30042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560840" cy="17281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Исследование </a:t>
            </a:r>
            <a:r>
              <a:rPr lang="ru-RU" sz="3600" b="1" dirty="0"/>
              <a:t>– деятельность, направленная на получение новых знаний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8136904" cy="3956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– неизвестен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получить данные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– помогает развивать ключевые компетентности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Основная особенность исследования в образовательном процессе – то, что оно является учебным. Его главной целью является развитие личности, а не получение объективно нового результата, как в «большой» науке.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562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796778"/>
          </a:xfrm>
        </p:spPr>
        <p:txBody>
          <a:bodyPr>
            <a:noAutofit/>
          </a:bodyPr>
          <a:lstStyle/>
          <a:p>
            <a:r>
              <a:rPr lang="ru-RU" b="1" dirty="0"/>
              <a:t>Проект – деятельность, направленная на создание новых объектов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2708920"/>
            <a:ext cx="6591985" cy="32023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– конечный продукт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создать, построить, достичь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– главный критерий оценки эффективности </a:t>
            </a:r>
          </a:p>
        </p:txBody>
      </p:sp>
    </p:spTree>
    <p:extLst>
      <p:ext uri="{BB962C8B-B14F-4D97-AF65-F5344CB8AC3E}">
        <p14:creationId xmlns:p14="http://schemas.microsoft.com/office/powerpoint/2010/main" val="293054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Требования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61662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В процессе ... освоения основной образовательной программы </a:t>
            </a:r>
            <a:r>
              <a:rPr lang="ru-RU" sz="2200" b="1" dirty="0">
                <a:effectLst/>
                <a:latin typeface="Times New Roman" pitchFamily="18" charset="0"/>
                <a:cs typeface="Times New Roman" pitchFamily="18" charset="0"/>
              </a:rPr>
              <a:t>начального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effectLst/>
                <a:latin typeface="Times New Roman" pitchFamily="18" charset="0"/>
                <a:cs typeface="Times New Roman" pitchFamily="18" charset="0"/>
              </a:rPr>
              <a:t>общего образования 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должны использоваться разнообразные методы и формы,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взаимно дополняющие друг друга (стандартизированные письменные и устные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2200" b="1" dirty="0">
                <a:effectLst/>
                <a:latin typeface="Times New Roman" pitchFamily="18" charset="0"/>
                <a:cs typeface="Times New Roman" pitchFamily="18" charset="0"/>
              </a:rPr>
              <a:t>, проекты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, практические работы, творческие работы, самоанализ и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самооценка, наблюдения и др.)» (ФГОС НОО, п. 19.9)</a:t>
            </a:r>
          </a:p>
          <a:p>
            <a:pPr marL="0" indent="0" algn="just">
              <a:buNone/>
            </a:pP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«Программа развития </a:t>
            </a:r>
            <a:r>
              <a:rPr lang="ru-RU" sz="2200" b="1" dirty="0">
                <a:effectLst/>
                <a:latin typeface="Times New Roman" pitchFamily="18" charset="0"/>
                <a:cs typeface="Times New Roman" pitchFamily="18" charset="0"/>
              </a:rPr>
              <a:t>универсальных учебных действий 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должна быть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направлена на: &lt;... &gt; формирование у обучающихся основ культуры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effectLst/>
                <a:latin typeface="Times New Roman" pitchFamily="18" charset="0"/>
                <a:cs typeface="Times New Roman" pitchFamily="18" charset="0"/>
              </a:rPr>
              <a:t>исследовательской и проектной деятельности 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и навыков разработки,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реализации и общественной презентации обучающимися результатов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исследования, предметного или </a:t>
            </a:r>
            <a:r>
              <a:rPr lang="ru-RU" sz="2200" dirty="0" err="1">
                <a:effectLst/>
                <a:latin typeface="Times New Roman" pitchFamily="18" charset="0"/>
                <a:cs typeface="Times New Roman" pitchFamily="18" charset="0"/>
              </a:rPr>
              <a:t>межпредметного</a:t>
            </a: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 учебного проекта,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effectLst/>
                <a:latin typeface="Times New Roman" pitchFamily="18" charset="0"/>
                <a:cs typeface="Times New Roman" pitchFamily="18" charset="0"/>
              </a:rPr>
              <a:t>направленного на решение научной, личностно и (или) социально значимой проблемы» (ФГОС ООО, п. 18.2.1</a:t>
            </a:r>
          </a:p>
          <a:p>
            <a:pPr marL="0" indent="0" algn="just">
              <a:buNone/>
            </a:pP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«Программа развития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универсальных учебных действий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 ступени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среднего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(полного) общего образования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 ... должна быть направлена на &lt;...&gt;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формирование у обучающихся системных представлений и опыта применения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методов, технологий и форм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организации проектной и учебно-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исследовательской деятельности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для достижения практико-ориентированных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результатов образования (ФГОС СОО, п. 18.2.1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3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04664"/>
            <a:ext cx="7581528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и исследование тесно взаимосвязаны. Исследовательские задачи решаются на основе технологии проектирования – последовательного движения к цели.</a:t>
            </a:r>
          </a:p>
          <a:p>
            <a:pPr marL="0" indent="0">
              <a:buNone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невозможно без исследовательских процедур. Задачи проекта – выяснить, изучить, провести, проанализировать, рассмотреть, сравнить, составить, познакомиться и т.п. – решаются с помощью различных методов исследования.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424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Методы исследования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650694"/>
              </p:ext>
            </p:extLst>
          </p:nvPr>
        </p:nvGraphicFramePr>
        <p:xfrm>
          <a:off x="457200" y="1196752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102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7725544" cy="57935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Учебно-исследовательская деятельность по естественнонаучным дисциплинам сочетает использование теоретических знаний и эксперимента, требует умения моделировать, строить план исследования, иметь навыки построения схем, диаграмм. Учащийся должен научиться сам формулировать изучаемую проблему, выдвигать и обосновывать причины ее возникновения, разрабатывать и проводить эксперимент, делать выводы и предложения.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6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643192" cy="5937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Естественнонаучные предметы имеют реальные возможности приобщить учащихся к учебно-исследовательской работе, развить их творческие способности. Длительные наблюдения, эксперимент, самостоятельные учебные исследования становятся неотъемлемой частью преподавания этих предметов. Однако полноценное учебное исследование практически невозможно вместить в </a:t>
            </a:r>
            <a:r>
              <a:rPr lang="ru-RU" sz="3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рамки традиционного урока и оно находит свое продолжение во внеурочной и проектной деятельности.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0292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152</TotalTime>
  <Words>556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Исследовательская деятельность – необходимое средство развития современного ученика</vt:lpstr>
      <vt:lpstr>Исследование ? Проектирование?</vt:lpstr>
      <vt:lpstr>Исследование – деятельность, направленная на получение новых знаний</vt:lpstr>
      <vt:lpstr>Проект – деятельность, направленная на создание новых объектов</vt:lpstr>
      <vt:lpstr>Требования ФГОС</vt:lpstr>
      <vt:lpstr>Презентация PowerPoint</vt:lpstr>
      <vt:lpstr>Методы исследования </vt:lpstr>
      <vt:lpstr>Презентация PowerPoint</vt:lpstr>
      <vt:lpstr>Презентация PowerPoint</vt:lpstr>
      <vt:lpstr>Презентация PowerPoint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Yulia Yu. Frolova</dc:creator>
  <cp:lastModifiedBy>Юлия Фролова</cp:lastModifiedBy>
  <cp:revision>13</cp:revision>
  <dcterms:created xsi:type="dcterms:W3CDTF">2022-02-21T09:04:27Z</dcterms:created>
  <dcterms:modified xsi:type="dcterms:W3CDTF">2022-02-24T20:29:38Z</dcterms:modified>
</cp:coreProperties>
</file>